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76" r:id="rId10"/>
    <p:sldId id="271" r:id="rId11"/>
    <p:sldId id="272" r:id="rId12"/>
    <p:sldId id="273" r:id="rId13"/>
    <p:sldId id="266" r:id="rId14"/>
    <p:sldId id="274" r:id="rId15"/>
    <p:sldId id="275" r:id="rId16"/>
    <p:sldId id="277"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381A782-1906-4B49-9175-CDF2F5DF77CF}" type="datetimeFigureOut">
              <a:rPr lang="el-GR" smtClean="0"/>
              <a:t>3/1/2016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115383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381A782-1906-4B49-9175-CDF2F5DF77CF}" type="datetimeFigureOut">
              <a:rPr lang="el-GR" smtClean="0"/>
              <a:t>3/1/2016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34615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381A782-1906-4B49-9175-CDF2F5DF77CF}" type="datetimeFigureOut">
              <a:rPr lang="el-GR" smtClean="0"/>
              <a:t>3/1/2016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23543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381A782-1906-4B49-9175-CDF2F5DF77CF}" type="datetimeFigureOut">
              <a:rPr lang="el-GR" smtClean="0"/>
              <a:t>3/1/2016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41878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381A782-1906-4B49-9175-CDF2F5DF77CF}" type="datetimeFigureOut">
              <a:rPr lang="el-GR" smtClean="0"/>
              <a:t>3/1/2016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185205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381A782-1906-4B49-9175-CDF2F5DF77CF}" type="datetimeFigureOut">
              <a:rPr lang="el-GR" smtClean="0"/>
              <a:t>3/1/2016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114628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381A782-1906-4B49-9175-CDF2F5DF77CF}" type="datetimeFigureOut">
              <a:rPr lang="el-GR" smtClean="0"/>
              <a:t>3/1/2016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209243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381A782-1906-4B49-9175-CDF2F5DF77CF}" type="datetimeFigureOut">
              <a:rPr lang="el-GR" smtClean="0"/>
              <a:t>3/1/2016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287672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381A782-1906-4B49-9175-CDF2F5DF77CF}" type="datetimeFigureOut">
              <a:rPr lang="el-GR" smtClean="0"/>
              <a:t>3/1/2016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38444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381A782-1906-4B49-9175-CDF2F5DF77CF}" type="datetimeFigureOut">
              <a:rPr lang="el-GR" smtClean="0"/>
              <a:t>3/1/2016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366476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381A782-1906-4B49-9175-CDF2F5DF77CF}" type="datetimeFigureOut">
              <a:rPr lang="el-GR" smtClean="0"/>
              <a:t>3/1/2016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121EEA-9329-4DFA-9BE1-916394A91927}" type="slidenum">
              <a:rPr lang="el-GR" smtClean="0"/>
              <a:t>‹#›</a:t>
            </a:fld>
            <a:endParaRPr lang="el-GR"/>
          </a:p>
        </p:txBody>
      </p:sp>
    </p:spTree>
    <p:extLst>
      <p:ext uri="{BB962C8B-B14F-4D97-AF65-F5344CB8AC3E}">
        <p14:creationId xmlns:p14="http://schemas.microsoft.com/office/powerpoint/2010/main" val="219066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1A782-1906-4B49-9175-CDF2F5DF77CF}" type="datetimeFigureOut">
              <a:rPr lang="el-GR" smtClean="0"/>
              <a:t>3/1/2016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1EEA-9329-4DFA-9BE1-916394A91927}" type="slidenum">
              <a:rPr lang="el-GR" smtClean="0"/>
              <a:t>‹#›</a:t>
            </a:fld>
            <a:endParaRPr lang="el-GR"/>
          </a:p>
        </p:txBody>
      </p:sp>
    </p:spTree>
    <p:extLst>
      <p:ext uri="{BB962C8B-B14F-4D97-AF65-F5344CB8AC3E}">
        <p14:creationId xmlns:p14="http://schemas.microsoft.com/office/powerpoint/2010/main" val="1106278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620689"/>
            <a:ext cx="7772400" cy="1224136"/>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smtClean="0"/>
              <a:t>EPIDAURUS THEATRE</a:t>
            </a:r>
            <a:endParaRPr lang="el-GR" b="1" dirty="0"/>
          </a:p>
        </p:txBody>
      </p:sp>
      <p:pic>
        <p:nvPicPr>
          <p:cNvPr id="1026" name="Picture 2" descr="C:\Users\maraki\Desktop\ep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95051"/>
            <a:ext cx="6480720" cy="448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2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476672"/>
            <a:ext cx="3178696" cy="5649491"/>
          </a:xfrm>
        </p:spPr>
        <p:txBody>
          <a:bodyPr/>
          <a:lstStyle/>
          <a:p>
            <a:r>
              <a:rPr lang="en-US" dirty="0" smtClean="0"/>
              <a:t>A wide corridor separates the </a:t>
            </a:r>
            <a:r>
              <a:rPr lang="en-US" dirty="0" err="1" smtClean="0"/>
              <a:t>cavea</a:t>
            </a:r>
            <a:r>
              <a:rPr lang="en-US" dirty="0" smtClean="0"/>
              <a:t> from the </a:t>
            </a:r>
            <a:r>
              <a:rPr lang="en-US" b="1" dirty="0" smtClean="0"/>
              <a:t>orchestra, </a:t>
            </a:r>
            <a:r>
              <a:rPr lang="en-US" dirty="0" smtClean="0"/>
              <a:t>which is a perfect circle 20m in diameter; at its </a:t>
            </a:r>
            <a:r>
              <a:rPr lang="en-US" dirty="0" err="1" smtClean="0"/>
              <a:t>centre</a:t>
            </a:r>
            <a:r>
              <a:rPr lang="en-US" dirty="0" smtClean="0"/>
              <a:t> stands the foundation of the Dionysus </a:t>
            </a:r>
            <a:r>
              <a:rPr lang="en-US" b="1" dirty="0" smtClean="0"/>
              <a:t>altar</a:t>
            </a:r>
            <a:r>
              <a:rPr lang="en-US" dirty="0" smtClean="0"/>
              <a:t>, the </a:t>
            </a:r>
            <a:r>
              <a:rPr lang="en-US" dirty="0" err="1"/>
              <a:t>T</a:t>
            </a:r>
            <a:r>
              <a:rPr lang="en-US" dirty="0" err="1" smtClean="0"/>
              <a:t>hymeli</a:t>
            </a:r>
            <a:r>
              <a:rPr lang="en-US" dirty="0" smtClean="0"/>
              <a:t>. </a:t>
            </a:r>
          </a:p>
          <a:p>
            <a:endParaRPr lang="el-GR" dirty="0"/>
          </a:p>
        </p:txBody>
      </p:sp>
      <p:pic>
        <p:nvPicPr>
          <p:cNvPr id="6146" name="Picture 2" descr="C:\Users\maraki\Desktop\epidaurus sketches\epidaurus 1 sketches.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50369" y="1268760"/>
            <a:ext cx="480053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3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Harmony-sound</a:t>
            </a:r>
            <a:endParaRPr lang="el-G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385" y="1700808"/>
            <a:ext cx="877845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96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THE THEATRE'S EXCELLENT HARMONY </a:t>
            </a:r>
            <a:endParaRPr lang="el-GR" dirty="0"/>
          </a:p>
        </p:txBody>
      </p:sp>
      <p:sp>
        <p:nvSpPr>
          <p:cNvPr id="3" name="Θέση περιεχομένου 2"/>
          <p:cNvSpPr>
            <a:spLocks noGrp="1"/>
          </p:cNvSpPr>
          <p:nvPr>
            <p:ph idx="1"/>
          </p:nvPr>
        </p:nvSpPr>
        <p:spPr/>
        <p:txBody>
          <a:bodyPr>
            <a:noAutofit/>
          </a:bodyPr>
          <a:lstStyle/>
          <a:p>
            <a:r>
              <a:rPr lang="en-US" sz="4400" dirty="0" smtClean="0"/>
              <a:t>is due to unique planning, based on a </a:t>
            </a:r>
            <a:r>
              <a:rPr lang="en-US" sz="4400" b="1" dirty="0" smtClean="0"/>
              <a:t>regular pentagon </a:t>
            </a:r>
            <a:r>
              <a:rPr lang="en-US" sz="4400" dirty="0" smtClean="0"/>
              <a:t>enclosing the orchestra, and the use of three middle points for the layout of the curved tiers, according to the </a:t>
            </a:r>
            <a:r>
              <a:rPr lang="en-US" sz="4400" dirty="0" err="1" smtClean="0"/>
              <a:t>cavea</a:t>
            </a:r>
            <a:r>
              <a:rPr lang="en-US" sz="4400" dirty="0" smtClean="0"/>
              <a:t> its particular egg-shaped form</a:t>
            </a:r>
            <a:r>
              <a:rPr lang="en-US" sz="4400" b="1" dirty="0" smtClean="0"/>
              <a:t>:</a:t>
            </a:r>
          </a:p>
          <a:p>
            <a:endParaRPr lang="el-GR" sz="4400" dirty="0"/>
          </a:p>
        </p:txBody>
      </p:sp>
    </p:spTree>
    <p:extLst>
      <p:ext uri="{BB962C8B-B14F-4D97-AF65-F5344CB8AC3E}">
        <p14:creationId xmlns:p14="http://schemas.microsoft.com/office/powerpoint/2010/main" val="320607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611560" y="692696"/>
            <a:ext cx="3744416" cy="5616624"/>
          </a:xfrm>
        </p:spPr>
        <p:txBody>
          <a:bodyPr>
            <a:noAutofit/>
          </a:bodyPr>
          <a:lstStyle/>
          <a:p>
            <a:r>
              <a:rPr lang="en-US" sz="3300" dirty="0" smtClean="0"/>
              <a:t>the first point is at the </a:t>
            </a:r>
            <a:r>
              <a:rPr lang="en-US" sz="3300" dirty="0" err="1" smtClean="0"/>
              <a:t>centre</a:t>
            </a:r>
            <a:r>
              <a:rPr lang="en-US" sz="3300" dirty="0" smtClean="0"/>
              <a:t> of the orchestra for the layout of the central tiers, and the other two equally distant from the first, for the layout of the side tiers (on the left and the right). </a:t>
            </a:r>
          </a:p>
          <a:p>
            <a:endParaRPr lang="el-GR" sz="3300" dirty="0"/>
          </a:p>
        </p:txBody>
      </p:sp>
      <p:sp>
        <p:nvSpPr>
          <p:cNvPr id="4" name="Θέση περιεχομένου 3"/>
          <p:cNvSpPr>
            <a:spLocks noGrp="1"/>
          </p:cNvSpPr>
          <p:nvPr>
            <p:ph sz="half" idx="2"/>
          </p:nvPr>
        </p:nvSpPr>
        <p:spPr>
          <a:xfrm>
            <a:off x="4716016" y="620688"/>
            <a:ext cx="4038600" cy="5832648"/>
          </a:xfrm>
        </p:spPr>
        <p:txBody>
          <a:bodyPr>
            <a:normAutofit/>
          </a:bodyPr>
          <a:lstStyle/>
          <a:p>
            <a:r>
              <a:rPr lang="en-US" sz="3600" dirty="0" smtClean="0"/>
              <a:t>By this subterfuge, and others such as creating cavities at the base of seats, the architect improved the absorption and reverberation of sound waves. </a:t>
            </a:r>
          </a:p>
          <a:p>
            <a:endParaRPr lang="el-GR" dirty="0"/>
          </a:p>
        </p:txBody>
      </p:sp>
    </p:spTree>
    <p:extLst>
      <p:ext uri="{BB962C8B-B14F-4D97-AF65-F5344CB8AC3E}">
        <p14:creationId xmlns:p14="http://schemas.microsoft.com/office/powerpoint/2010/main" val="423049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aki\Desktop\epidaurus sketches\epidaurus all theat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497198"/>
            <a:ext cx="6264696" cy="623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7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PLAN</a:t>
            </a:r>
            <a:br>
              <a:rPr lang="en-US" dirty="0" smtClean="0"/>
            </a:br>
            <a:endParaRPr lang="el-GR" dirty="0"/>
          </a:p>
        </p:txBody>
      </p:sp>
      <p:pic>
        <p:nvPicPr>
          <p:cNvPr id="2050" name="Picture 2" descr="C:\Users\maraki\Desktop\epidaurus sketches\epidaurus_pl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696744" cy="514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7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aki\Desktop\gallery_main_Epidavros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39222"/>
            <a:ext cx="3600400" cy="2686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aki\Desktop\θέατρο-επίδαυρος.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658231"/>
            <a:ext cx="435819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aki\Desktop\theatr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003" y="3738539"/>
            <a:ext cx="417646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aki\Desktop\ep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21" y="571500"/>
            <a:ext cx="3301845" cy="264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4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style>
          <a:lnRef idx="1">
            <a:schemeClr val="accent6"/>
          </a:lnRef>
          <a:fillRef idx="2">
            <a:schemeClr val="accent6"/>
          </a:fillRef>
          <a:effectRef idx="1">
            <a:schemeClr val="accent6"/>
          </a:effectRef>
          <a:fontRef idx="minor">
            <a:schemeClr val="dk1"/>
          </a:fontRef>
        </p:style>
        <p:txBody>
          <a:bodyPr/>
          <a:lstStyle/>
          <a:p>
            <a:r>
              <a:rPr lang="en-US" dirty="0" smtClean="0"/>
              <a:t>WHERE-WHEN</a:t>
            </a:r>
            <a:endParaRPr lang="el-GR" dirty="0"/>
          </a:p>
        </p:txBody>
      </p:sp>
      <p:sp>
        <p:nvSpPr>
          <p:cNvPr id="3" name="Θέση περιεχομένου 2"/>
          <p:cNvSpPr>
            <a:spLocks noGrp="1"/>
          </p:cNvSpPr>
          <p:nvPr>
            <p:ph idx="1"/>
          </p:nvPr>
        </p:nvSpPr>
        <p:spPr>
          <a:xfrm>
            <a:off x="457200" y="1268760"/>
            <a:ext cx="8229600" cy="4857403"/>
          </a:xfrm>
        </p:spPr>
        <p:style>
          <a:lnRef idx="1">
            <a:schemeClr val="accent6"/>
          </a:lnRef>
          <a:fillRef idx="3">
            <a:schemeClr val="accent6"/>
          </a:fillRef>
          <a:effectRef idx="2">
            <a:schemeClr val="accent6"/>
          </a:effectRef>
          <a:fontRef idx="minor">
            <a:schemeClr val="lt1"/>
          </a:fontRef>
        </p:style>
        <p:txBody>
          <a:bodyPr/>
          <a:lstStyle/>
          <a:p>
            <a:r>
              <a:rPr lang="en-US" sz="3600" dirty="0" smtClean="0"/>
              <a:t>The theatre was built on the west side of mount </a:t>
            </a:r>
            <a:r>
              <a:rPr lang="en-US" sz="3600" dirty="0" err="1" smtClean="0"/>
              <a:t>Kynortio</a:t>
            </a:r>
            <a:r>
              <a:rPr lang="en-US" sz="3600" dirty="0" smtClean="0"/>
              <a:t> (in </a:t>
            </a:r>
            <a:r>
              <a:rPr lang="en-US" sz="3600" dirty="0" err="1" smtClean="0"/>
              <a:t>Argolida</a:t>
            </a:r>
            <a:r>
              <a:rPr lang="en-US" sz="3600" dirty="0" smtClean="0"/>
              <a:t> prefecture, </a:t>
            </a:r>
            <a:r>
              <a:rPr lang="en-US" sz="3600" b="1" dirty="0" smtClean="0"/>
              <a:t>north-east Peloponnese</a:t>
            </a:r>
            <a:r>
              <a:rPr lang="en-US" sz="3600" dirty="0" smtClean="0"/>
              <a:t>), at the end of the classical era, in </a:t>
            </a:r>
            <a:r>
              <a:rPr lang="en-US" sz="3600" b="1" dirty="0" smtClean="0"/>
              <a:t>340-330 BC</a:t>
            </a:r>
            <a:r>
              <a:rPr lang="en-US" sz="3600" dirty="0" smtClean="0"/>
              <a:t>. Until the third century AD, it hosted </a:t>
            </a:r>
            <a:r>
              <a:rPr lang="en-US" sz="3600" b="1" dirty="0" smtClean="0"/>
              <a:t>music, song and drama competitions</a:t>
            </a:r>
            <a:r>
              <a:rPr lang="en-US" sz="3600" dirty="0" smtClean="0"/>
              <a:t>, as well as </a:t>
            </a:r>
            <a:r>
              <a:rPr lang="en-US" sz="3600" b="1" dirty="0" smtClean="0"/>
              <a:t>drama performances </a:t>
            </a:r>
            <a:r>
              <a:rPr lang="en-US" sz="3600" dirty="0" smtClean="0"/>
              <a:t>in </a:t>
            </a:r>
            <a:r>
              <a:rPr lang="en-US" sz="3600" b="1" dirty="0" smtClean="0"/>
              <a:t>the worship of Asclepius.</a:t>
            </a:r>
          </a:p>
          <a:p>
            <a:endParaRPr lang="el-GR" dirty="0"/>
          </a:p>
        </p:txBody>
      </p:sp>
    </p:spTree>
    <p:extLst>
      <p:ext uri="{BB962C8B-B14F-4D97-AF65-F5344CB8AC3E}">
        <p14:creationId xmlns:p14="http://schemas.microsoft.com/office/powerpoint/2010/main" val="18970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smtClean="0"/>
              <a:t>ASCLEPIUS</a:t>
            </a:r>
            <a:endParaRPr lang="el-GR" dirty="0"/>
          </a:p>
        </p:txBody>
      </p:sp>
      <p:sp>
        <p:nvSpPr>
          <p:cNvPr id="3" name="Θέση περιεχομένου 2"/>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sz="6600" dirty="0" smtClean="0"/>
              <a:t>The god of medicine</a:t>
            </a:r>
            <a:endParaRPr lang="el-GR" sz="6600" dirty="0"/>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7404" y="1340769"/>
            <a:ext cx="3401315" cy="4536504"/>
          </a:xfrm>
        </p:spPr>
      </p:pic>
    </p:spTree>
    <p:extLst>
      <p:ext uri="{BB962C8B-B14F-4D97-AF65-F5344CB8AC3E}">
        <p14:creationId xmlns:p14="http://schemas.microsoft.com/office/powerpoint/2010/main" val="343598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 Designer</a:t>
            </a:r>
            <a:endParaRPr lang="el-GR" dirty="0"/>
          </a:p>
        </p:txBody>
      </p:sp>
      <p:sp>
        <p:nvSpPr>
          <p:cNvPr id="3" name="Θέση περιεχομένου 2"/>
          <p:cNvSpPr>
            <a:spLocks noGrp="1"/>
          </p:cNvSpPr>
          <p:nvPr>
            <p:ph sz="half" idx="1"/>
          </p:nvPr>
        </p:nvSpPr>
        <p:spPr/>
        <p:style>
          <a:lnRef idx="1">
            <a:schemeClr val="accent6"/>
          </a:lnRef>
          <a:fillRef idx="3">
            <a:schemeClr val="accent6"/>
          </a:fillRef>
          <a:effectRef idx="2">
            <a:schemeClr val="accent6"/>
          </a:effectRef>
          <a:fontRef idx="minor">
            <a:schemeClr val="lt1"/>
          </a:fontRef>
        </p:style>
        <p:txBody>
          <a:bodyPr>
            <a:normAutofit/>
          </a:bodyPr>
          <a:lstStyle/>
          <a:p>
            <a:r>
              <a:rPr lang="en-US" dirty="0" smtClean="0"/>
              <a:t>According to Pausanias, the theatre was designed by the architect </a:t>
            </a:r>
            <a:r>
              <a:rPr lang="en-US" b="1" dirty="0" err="1" smtClean="0"/>
              <a:t>Polykleitos</a:t>
            </a:r>
            <a:r>
              <a:rPr lang="en-US" b="1" dirty="0" smtClean="0"/>
              <a:t> the younger</a:t>
            </a:r>
            <a:r>
              <a:rPr lang="en-US" dirty="0" smtClean="0"/>
              <a:t>. </a:t>
            </a:r>
            <a:r>
              <a:rPr lang="en-US" i="1" dirty="0" smtClean="0"/>
              <a:t>This is disputed by several researchers. They believe that the creator is still unknown.</a:t>
            </a:r>
            <a:endParaRPr lang="el-GR"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7" y="1268760"/>
            <a:ext cx="3427944" cy="4842651"/>
          </a:xfrm>
        </p:spPr>
      </p:pic>
    </p:spTree>
    <p:extLst>
      <p:ext uri="{BB962C8B-B14F-4D97-AF65-F5344CB8AC3E}">
        <p14:creationId xmlns:p14="http://schemas.microsoft.com/office/powerpoint/2010/main" val="20001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construction</a:t>
            </a:r>
            <a:endParaRPr lang="el-GR" dirty="0"/>
          </a:p>
        </p:txBody>
      </p:sp>
      <p:sp>
        <p:nvSpPr>
          <p:cNvPr id="3" name="Θέση περιεχομένου 2"/>
          <p:cNvSpPr>
            <a:spLocks noGrp="1"/>
          </p:cNvSpPr>
          <p:nvPr>
            <p:ph sz="half" idx="1"/>
          </p:nvPr>
        </p:nvSpPr>
        <p:spPr/>
        <p:txBody>
          <a:bodyPr>
            <a:normAutofit fontScale="85000" lnSpcReduction="10000"/>
          </a:bodyPr>
          <a:lstStyle/>
          <a:p>
            <a:r>
              <a:rPr lang="en-US" dirty="0" smtClean="0"/>
              <a:t>On the slope of the hill lies the </a:t>
            </a:r>
            <a:r>
              <a:rPr lang="en-US" b="1" dirty="0" smtClean="0"/>
              <a:t>limestone </a:t>
            </a:r>
            <a:r>
              <a:rPr lang="en-US" b="1" dirty="0" err="1" smtClean="0"/>
              <a:t>cavea</a:t>
            </a:r>
            <a:r>
              <a:rPr lang="en-US" b="1" dirty="0" smtClean="0"/>
              <a:t>/</a:t>
            </a:r>
            <a:r>
              <a:rPr lang="en-US" b="1" dirty="0" err="1" smtClean="0"/>
              <a:t>koilon</a:t>
            </a:r>
            <a:r>
              <a:rPr lang="en-US" b="1" dirty="0" smtClean="0"/>
              <a:t>, </a:t>
            </a:r>
            <a:r>
              <a:rPr lang="en-US" dirty="0" smtClean="0"/>
              <a:t>laterally supported by </a:t>
            </a:r>
            <a:r>
              <a:rPr lang="en-US" dirty="0" err="1" smtClean="0"/>
              <a:t>poros</a:t>
            </a:r>
            <a:r>
              <a:rPr lang="en-US" dirty="0" smtClean="0"/>
              <a:t> stone walls. It was built in two phases. Initially there was only </a:t>
            </a:r>
            <a:r>
              <a:rPr lang="en-US" b="1" dirty="0" smtClean="0"/>
              <a:t>the lower tier</a:t>
            </a:r>
            <a:r>
              <a:rPr lang="en-US" dirty="0" smtClean="0"/>
              <a:t>, with an 8,000 seat capacity, while the upper part, the </a:t>
            </a:r>
            <a:r>
              <a:rPr lang="en-US" b="1" dirty="0" err="1" smtClean="0"/>
              <a:t>epitheatro</a:t>
            </a:r>
            <a:r>
              <a:rPr lang="en-US" b="1" dirty="0" smtClean="0"/>
              <a:t>,</a:t>
            </a:r>
            <a:r>
              <a:rPr lang="en-US" dirty="0" smtClean="0"/>
              <a:t> was added in the mid-second century BC, increasing the theatre's capacity to </a:t>
            </a:r>
            <a:r>
              <a:rPr lang="en-US" b="1" dirty="0" smtClean="0"/>
              <a:t>13,000-14,000 seats.</a:t>
            </a:r>
            <a:endParaRPr lang="el-GR" b="1" dirty="0"/>
          </a:p>
        </p:txBody>
      </p:sp>
      <p:pic>
        <p:nvPicPr>
          <p:cNvPr id="2050" name="Picture 2" descr="C:\Users\maraki\Desktop\epidaurus sketches\epidaurus all sketch.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9986" y="1628800"/>
            <a:ext cx="369657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5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476672"/>
            <a:ext cx="4038600" cy="5649491"/>
          </a:xfrm>
        </p:spPr>
        <p:txBody>
          <a:bodyPr>
            <a:normAutofit/>
          </a:bodyPr>
          <a:lstStyle/>
          <a:p>
            <a:r>
              <a:rPr lang="en-US" dirty="0" smtClean="0"/>
              <a:t>A </a:t>
            </a:r>
            <a:r>
              <a:rPr lang="en-US" b="1" dirty="0" smtClean="0"/>
              <a:t>paved </a:t>
            </a:r>
            <a:r>
              <a:rPr lang="en-US" b="1" dirty="0" err="1" smtClean="0"/>
              <a:t>diazoma</a:t>
            </a:r>
            <a:r>
              <a:rPr lang="en-US" b="1" dirty="0" smtClean="0"/>
              <a:t> </a:t>
            </a:r>
            <a:r>
              <a:rPr lang="en-US" dirty="0" smtClean="0"/>
              <a:t>(landing), 1.90m in width, separates the two parts of the </a:t>
            </a:r>
            <a:r>
              <a:rPr lang="en-US" dirty="0" err="1" smtClean="0"/>
              <a:t>cavea</a:t>
            </a:r>
            <a:r>
              <a:rPr lang="en-US" dirty="0" smtClean="0"/>
              <a:t>. The l</a:t>
            </a:r>
            <a:r>
              <a:rPr lang="en-US" u="sng" dirty="0" smtClean="0"/>
              <a:t>ower </a:t>
            </a:r>
            <a:r>
              <a:rPr lang="en-US" dirty="0" smtClean="0"/>
              <a:t>part contains </a:t>
            </a:r>
            <a:r>
              <a:rPr lang="en-US" b="1" dirty="0" smtClean="0"/>
              <a:t>34 rows </a:t>
            </a:r>
            <a:r>
              <a:rPr lang="en-US" dirty="0" smtClean="0"/>
              <a:t>of seats, divided by </a:t>
            </a:r>
            <a:r>
              <a:rPr lang="en-US" b="1" dirty="0" smtClean="0"/>
              <a:t>13 radiating stairways into 12 equal cune</a:t>
            </a:r>
            <a:r>
              <a:rPr lang="en-US" dirty="0" smtClean="0"/>
              <a:t>i, while the </a:t>
            </a:r>
            <a:r>
              <a:rPr lang="en-US" u="sng" dirty="0" smtClean="0"/>
              <a:t>upper</a:t>
            </a:r>
            <a:r>
              <a:rPr lang="en-US" dirty="0" smtClean="0"/>
              <a:t> part contains </a:t>
            </a:r>
            <a:r>
              <a:rPr lang="en-US" b="1" dirty="0" smtClean="0"/>
              <a:t>21 rows, and 12 more radiating stairway</a:t>
            </a:r>
            <a:r>
              <a:rPr lang="en-US" dirty="0" smtClean="0"/>
              <a:t>s split each cuneus in </a:t>
            </a:r>
            <a:r>
              <a:rPr lang="en-US" b="1" dirty="0" smtClean="0"/>
              <a:t>two </a:t>
            </a:r>
            <a:r>
              <a:rPr lang="en-US" dirty="0" smtClean="0"/>
              <a:t>sections.</a:t>
            </a:r>
            <a:endParaRPr lang="el-GR" dirty="0"/>
          </a:p>
        </p:txBody>
      </p:sp>
      <p:pic>
        <p:nvPicPr>
          <p:cNvPr id="3074" name="Picture 2" descr="C:\Users\maraki\Desktop\epidaurus sketches\full sketch.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91159" y="2060848"/>
            <a:ext cx="458852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3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3538736" cy="5865515"/>
          </a:xfrm>
        </p:spPr>
        <p:txBody>
          <a:bodyPr/>
          <a:lstStyle/>
          <a:p>
            <a:r>
              <a:rPr lang="en-US" dirty="0" smtClean="0"/>
              <a:t>The </a:t>
            </a:r>
            <a:r>
              <a:rPr lang="en-US" b="1" dirty="0" smtClean="0"/>
              <a:t>first and the last row </a:t>
            </a:r>
            <a:r>
              <a:rPr lang="en-US" dirty="0" smtClean="0"/>
              <a:t>of the </a:t>
            </a:r>
            <a:r>
              <a:rPr lang="en-US" u="sng" dirty="0" smtClean="0"/>
              <a:t>lower part</a:t>
            </a:r>
            <a:r>
              <a:rPr lang="en-US" dirty="0" smtClean="0"/>
              <a:t>, plus the first row of the </a:t>
            </a:r>
            <a:r>
              <a:rPr lang="en-US" b="1" dirty="0" err="1" smtClean="0"/>
              <a:t>epitheatro</a:t>
            </a:r>
            <a:r>
              <a:rPr lang="en-US" dirty="0" smtClean="0"/>
              <a:t> have backed seats. The </a:t>
            </a:r>
            <a:r>
              <a:rPr lang="en-US" dirty="0" err="1" smtClean="0"/>
              <a:t>cavea</a:t>
            </a:r>
            <a:r>
              <a:rPr lang="en-US" dirty="0" smtClean="0"/>
              <a:t>/</a:t>
            </a:r>
            <a:r>
              <a:rPr lang="en-US" dirty="0" err="1" smtClean="0"/>
              <a:t>koilon</a:t>
            </a:r>
            <a:r>
              <a:rPr lang="en-US" dirty="0" smtClean="0"/>
              <a:t> was surrounded by a corridor and a protective wall of </a:t>
            </a:r>
            <a:r>
              <a:rPr lang="en-US" dirty="0" err="1" smtClean="0"/>
              <a:t>poros</a:t>
            </a:r>
            <a:r>
              <a:rPr lang="en-US" dirty="0" smtClean="0"/>
              <a:t> stone, pierced by a central entrance.</a:t>
            </a:r>
            <a:endParaRPr lang="el-GR" dirty="0"/>
          </a:p>
        </p:txBody>
      </p:sp>
      <p:pic>
        <p:nvPicPr>
          <p:cNvPr id="4098" name="Picture 2" descr="C:\Users\maraki\Desktop\epidaurus sketches\epidaurus 2 sketch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39952" y="1196752"/>
            <a:ext cx="4772520" cy="417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6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67544" y="692696"/>
            <a:ext cx="3168352" cy="5616624"/>
          </a:xfrm>
        </p:spPr>
        <p:txBody>
          <a:bodyPr>
            <a:normAutofit/>
          </a:bodyPr>
          <a:lstStyle/>
          <a:p>
            <a:r>
              <a:rPr lang="en-US" dirty="0" smtClean="0"/>
              <a:t>Monumental two-door </a:t>
            </a:r>
            <a:r>
              <a:rPr lang="en-US" dirty="0" err="1" smtClean="0"/>
              <a:t>propyla</a:t>
            </a:r>
            <a:r>
              <a:rPr lang="en-US" dirty="0" smtClean="0"/>
              <a:t> (entrance doors) at the </a:t>
            </a:r>
            <a:r>
              <a:rPr lang="en-US" b="1" dirty="0" err="1" smtClean="0"/>
              <a:t>parodoi</a:t>
            </a:r>
            <a:r>
              <a:rPr lang="en-US" b="1" dirty="0" smtClean="0"/>
              <a:t> </a:t>
            </a:r>
            <a:r>
              <a:rPr lang="en-US" dirty="0" smtClean="0"/>
              <a:t>(passageways) led to the </a:t>
            </a:r>
            <a:r>
              <a:rPr lang="en-US" b="1" dirty="0" smtClean="0"/>
              <a:t>proscenium</a:t>
            </a:r>
            <a:r>
              <a:rPr lang="en-US" dirty="0" smtClean="0"/>
              <a:t> (front of scene) through an ascending ramp. </a:t>
            </a:r>
            <a:endParaRPr lang="el-GR" dirty="0"/>
          </a:p>
        </p:txBody>
      </p:sp>
      <p:pic>
        <p:nvPicPr>
          <p:cNvPr id="5124" name="Picture 4" descr="C:\Users\maraki\Desktop\epidaurus sketches\theatre all.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03425" y="1268760"/>
            <a:ext cx="4983375" cy="436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9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aki\Desktop\epidaurus sketches\full sketc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507175" cy="521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0261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438</Words>
  <Application>Microsoft Office PowerPoint</Application>
  <PresentationFormat>Προβολή στην οθόνη (4:3)</PresentationFormat>
  <Paragraphs>19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EPIDAURUS THEATRE</vt:lpstr>
      <vt:lpstr>WHERE-WHEN</vt:lpstr>
      <vt:lpstr>ASCLEPIUS</vt:lpstr>
      <vt:lpstr>The Designer</vt:lpstr>
      <vt:lpstr>The construction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Harmony-sound</vt:lpstr>
      <vt:lpstr>THE THEATRE'S EXCELLENT HARMONY </vt:lpstr>
      <vt:lpstr>Παρουσίαση του PowerPoint</vt:lpstr>
      <vt:lpstr>Παρουσίαση του PowerPoint</vt:lpstr>
      <vt:lpstr>PLAN </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EPIDAURUS THEATRE</dc:title>
  <dc:creator>maraki</dc:creator>
  <cp:lastModifiedBy>maraki</cp:lastModifiedBy>
  <cp:revision>40</cp:revision>
  <dcterms:created xsi:type="dcterms:W3CDTF">2016-01-03T19:58:08Z</dcterms:created>
  <dcterms:modified xsi:type="dcterms:W3CDTF">2016-01-03T21:11:23Z</dcterms:modified>
</cp:coreProperties>
</file>